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2225" cx="1828005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c2a003e6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5c2a003e6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fd793da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4fd793da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c2a003e6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35c2a003e6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ed2a205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34ed2a205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000">
                <a:solidFill>
                  <a:srgbClr val="FFFFFF"/>
                </a:solidFill>
                <a:latin typeface="Calibri"/>
                <a:ea typeface="Calibri"/>
                <a:cs typeface="Calibri"/>
                <a:sym typeface="Calibri"/>
              </a:rPr>
              <a:t>Better visualizations for </a:t>
            </a:r>
            <a:endParaRPr sz="9000">
              <a:solidFill>
                <a:srgbClr val="FFFFFF"/>
              </a:solidFill>
              <a:latin typeface="Calibri"/>
              <a:ea typeface="Calibri"/>
              <a:cs typeface="Calibri"/>
              <a:sym typeface="Calibri"/>
            </a:endParaRPr>
          </a:p>
          <a:p>
            <a:pPr indent="0" lvl="0" marL="0" rtl="0" algn="l">
              <a:spcBef>
                <a:spcPts val="0"/>
              </a:spcBef>
              <a:spcAft>
                <a:spcPts val="0"/>
              </a:spcAft>
              <a:buNone/>
            </a:pPr>
            <a:r>
              <a:rPr lang="en" sz="9000">
                <a:solidFill>
                  <a:srgbClr val="FFFFFF"/>
                </a:solidFill>
                <a:latin typeface="Calibri"/>
                <a:ea typeface="Calibri"/>
                <a:cs typeface="Calibri"/>
                <a:sym typeface="Calibri"/>
              </a:rPr>
              <a:t>crypto prices</a:t>
            </a:r>
            <a:endParaRPr sz="90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Candlesticks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MACD with Stockstats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 visualize candlesticks and MACD on crypto prices plots</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Candlesticks</a:t>
            </a:r>
            <a:endParaRPr sz="4395"/>
          </a:p>
        </p:txBody>
      </p:sp>
      <p:pic>
        <p:nvPicPr>
          <p:cNvPr id="156" name="Google Shape;156;p44"/>
          <p:cNvPicPr preferRelativeResize="0"/>
          <p:nvPr/>
        </p:nvPicPr>
        <p:blipFill>
          <a:blip r:embed="rId3">
            <a:alphaModFix/>
          </a:blip>
          <a:stretch>
            <a:fillRect/>
          </a:stretch>
        </p:blipFill>
        <p:spPr>
          <a:xfrm>
            <a:off x="4068400" y="2398763"/>
            <a:ext cx="10216826" cy="6816564"/>
          </a:xfrm>
          <a:prstGeom prst="rect">
            <a:avLst/>
          </a:prstGeom>
          <a:noFill/>
          <a:ln>
            <a:noFill/>
          </a:ln>
        </p:spPr>
      </p:pic>
      <p:pic>
        <p:nvPicPr>
          <p:cNvPr id="157" name="Google Shape;157;p44"/>
          <p:cNvPicPr preferRelativeResize="0"/>
          <p:nvPr/>
        </p:nvPicPr>
        <p:blipFill rotWithShape="1">
          <a:blip r:embed="rId4">
            <a:alphaModFix/>
          </a:blip>
          <a:srcRect b="0" l="13149" r="0" t="0"/>
          <a:stretch/>
        </p:blipFill>
        <p:spPr>
          <a:xfrm>
            <a:off x="3562425" y="2092200"/>
            <a:ext cx="11103800" cy="746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rtl="0" algn="l">
              <a:spcBef>
                <a:spcPts val="0"/>
              </a:spcBef>
              <a:spcAft>
                <a:spcPts val="0"/>
              </a:spcAft>
              <a:buClr>
                <a:srgbClr val="000000"/>
              </a:buClr>
              <a:buSzPts val="1100"/>
              <a:buFont typeface="Arial"/>
              <a:buNone/>
            </a:pPr>
            <a:r>
              <a:rPr lang="en" sz="4395"/>
              <a:t>MACD with Stockstats (1/2)</a:t>
            </a:r>
            <a:endParaRPr sz="4395"/>
          </a:p>
        </p:txBody>
      </p:sp>
      <p:sp>
        <p:nvSpPr>
          <p:cNvPr id="163" name="Google Shape;163;p45"/>
          <p:cNvSpPr txBox="1"/>
          <p:nvPr/>
        </p:nvSpPr>
        <p:spPr>
          <a:xfrm>
            <a:off x="350100" y="1429950"/>
            <a:ext cx="17276700" cy="45720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b="1" lang="en" sz="3400">
                <a:solidFill>
                  <a:srgbClr val="434343"/>
                </a:solidFill>
                <a:latin typeface="Calibri"/>
                <a:ea typeface="Calibri"/>
                <a:cs typeface="Calibri"/>
                <a:sym typeface="Calibri"/>
              </a:rPr>
              <a:t>Moving Average Convergence Divergence (MACD)</a:t>
            </a:r>
            <a:r>
              <a:rPr lang="en" sz="3400">
                <a:solidFill>
                  <a:srgbClr val="434343"/>
                </a:solidFill>
                <a:latin typeface="Calibri"/>
                <a:ea typeface="Calibri"/>
                <a:cs typeface="Calibri"/>
                <a:sym typeface="Calibri"/>
              </a:rPr>
              <a:t> is an oscillator showing the relationship between two moving averages of a price</a:t>
            </a:r>
            <a:endParaRPr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MACD = EMA26 - EMA12</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a:t>
            </a:r>
            <a:r>
              <a:rPr i="1" lang="en" sz="3000">
                <a:solidFill>
                  <a:srgbClr val="434343"/>
                </a:solidFill>
                <a:latin typeface="Calibri"/>
                <a:ea typeface="Calibri"/>
                <a:cs typeface="Calibri"/>
                <a:sym typeface="Calibri"/>
              </a:rPr>
              <a:t>MACD signal</a:t>
            </a:r>
            <a:r>
              <a:rPr lang="en" sz="3000">
                <a:solidFill>
                  <a:srgbClr val="434343"/>
                </a:solidFill>
                <a:latin typeface="Calibri"/>
                <a:ea typeface="Calibri"/>
                <a:cs typeface="Calibri"/>
                <a:sym typeface="Calibri"/>
              </a:rPr>
              <a:t>”, which is an EMA9 of MACD is plotted on top of the MACD and </a:t>
            </a:r>
            <a:r>
              <a:rPr i="1" lang="en" sz="3000">
                <a:solidFill>
                  <a:srgbClr val="434343"/>
                </a:solidFill>
                <a:latin typeface="Calibri"/>
                <a:ea typeface="Calibri"/>
                <a:cs typeface="Calibri"/>
                <a:sym typeface="Calibri"/>
              </a:rPr>
              <a:t>acts as a trigger for buy and sell signals</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also visualizing the </a:t>
            </a:r>
            <a:r>
              <a:rPr i="1" lang="en" sz="3000">
                <a:solidFill>
                  <a:srgbClr val="434343"/>
                </a:solidFill>
                <a:latin typeface="Calibri"/>
                <a:ea typeface="Calibri"/>
                <a:cs typeface="Calibri"/>
                <a:sym typeface="Calibri"/>
              </a:rPr>
              <a:t>histogram of the difference of MACD and MACD signal</a:t>
            </a:r>
            <a:r>
              <a:rPr lang="en" sz="3000">
                <a:solidFill>
                  <a:srgbClr val="434343"/>
                </a:solidFill>
                <a:latin typeface="Calibri"/>
                <a:ea typeface="Calibri"/>
                <a:cs typeface="Calibri"/>
                <a:sym typeface="Calibri"/>
              </a:rPr>
              <a:t> is useful, as it better conveys the above mentioned signals</a:t>
            </a:r>
            <a:endParaRPr sz="3000">
              <a:solidFill>
                <a:srgbClr val="434343"/>
              </a:solidFill>
              <a:latin typeface="Calibri"/>
              <a:ea typeface="Calibri"/>
              <a:cs typeface="Calibri"/>
              <a:sym typeface="Calibri"/>
            </a:endParaRPr>
          </a:p>
        </p:txBody>
      </p:sp>
      <p:sp>
        <p:nvSpPr>
          <p:cNvPr id="164" name="Google Shape;164;p45"/>
          <p:cNvSpPr txBox="1"/>
          <p:nvPr/>
        </p:nvSpPr>
        <p:spPr>
          <a:xfrm>
            <a:off x="350100" y="6035850"/>
            <a:ext cx="10807500" cy="33096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There is an useful library called </a:t>
            </a:r>
            <a:r>
              <a:rPr lang="en" sz="3400">
                <a:solidFill>
                  <a:srgbClr val="434343"/>
                </a:solidFill>
                <a:latin typeface="Courier New"/>
                <a:ea typeface="Courier New"/>
                <a:cs typeface="Courier New"/>
                <a:sym typeface="Courier New"/>
              </a:rPr>
              <a:t>StockStats</a:t>
            </a:r>
            <a:r>
              <a:rPr lang="en" sz="3400">
                <a:solidFill>
                  <a:srgbClr val="434343"/>
                </a:solidFill>
                <a:latin typeface="Calibri"/>
                <a:ea typeface="Calibri"/>
                <a:cs typeface="Calibri"/>
                <a:sym typeface="Calibri"/>
              </a:rPr>
              <a:t> providing </a:t>
            </a:r>
            <a:r>
              <a:rPr b="1" lang="en" sz="3400">
                <a:solidFill>
                  <a:srgbClr val="434343"/>
                </a:solidFill>
                <a:latin typeface="Calibri"/>
                <a:ea typeface="Calibri"/>
                <a:cs typeface="Calibri"/>
                <a:sym typeface="Calibri"/>
              </a:rPr>
              <a:t>wrappers </a:t>
            </a:r>
            <a:r>
              <a:rPr lang="en" sz="3400">
                <a:solidFill>
                  <a:srgbClr val="434343"/>
                </a:solidFill>
                <a:latin typeface="Calibri"/>
                <a:ea typeface="Calibri"/>
                <a:cs typeface="Calibri"/>
                <a:sym typeface="Calibri"/>
              </a:rPr>
              <a:t>to Pandas DataFrames for stock data, with built-in statistics/indicators support. Install with: </a:t>
            </a:r>
            <a:endParaRPr sz="34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rPr lang="en" sz="3400">
                <a:solidFill>
                  <a:srgbClr val="434343"/>
                </a:solidFill>
                <a:latin typeface="Calibri"/>
                <a:ea typeface="Calibri"/>
                <a:cs typeface="Calibri"/>
                <a:sym typeface="Calibri"/>
              </a:rPr>
              <a:t>         </a:t>
            </a:r>
            <a:r>
              <a:rPr lang="en" sz="3400">
                <a:solidFill>
                  <a:srgbClr val="434343"/>
                </a:solidFill>
                <a:latin typeface="Courier New"/>
                <a:ea typeface="Courier New"/>
                <a:cs typeface="Courier New"/>
                <a:sym typeface="Courier New"/>
              </a:rPr>
              <a:t>pip install stockstats</a:t>
            </a:r>
            <a:endParaRPr sz="3400">
              <a:solidFill>
                <a:srgbClr val="434343"/>
              </a:solidFill>
              <a:latin typeface="Courier New"/>
              <a:ea typeface="Courier New"/>
              <a:cs typeface="Courier New"/>
              <a:sym typeface="Courier New"/>
            </a:endParaRPr>
          </a:p>
        </p:txBody>
      </p:sp>
      <p:sp>
        <p:nvSpPr>
          <p:cNvPr id="165" name="Google Shape;165;p45"/>
          <p:cNvSpPr txBox="1"/>
          <p:nvPr/>
        </p:nvSpPr>
        <p:spPr>
          <a:xfrm>
            <a:off x="11307300" y="6423825"/>
            <a:ext cx="6319500" cy="21690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df = pandas.read_csv('data.csv')</a:t>
            </a:r>
            <a:endParaRPr b="1" sz="2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sdf = StockDataFrame.retype(df)</a:t>
            </a:r>
            <a:endParaRPr b="1" sz="2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sdf</a:t>
            </a:r>
            <a:r>
              <a:rPr b="1" lang="en" sz="2400">
                <a:solidFill>
                  <a:srgbClr val="434343"/>
                </a:solidFill>
                <a:latin typeface="Courier New"/>
                <a:ea typeface="Courier New"/>
                <a:cs typeface="Courier New"/>
                <a:sym typeface="Courier New"/>
              </a:rPr>
              <a:t>['macd']</a:t>
            </a:r>
            <a:endParaRPr b="1" sz="2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sdf['macds']</a:t>
            </a:r>
            <a:endParaRPr b="1" sz="2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400">
                <a:solidFill>
                  <a:srgbClr val="434343"/>
                </a:solidFill>
                <a:latin typeface="Courier New"/>
                <a:ea typeface="Courier New"/>
                <a:cs typeface="Courier New"/>
                <a:sym typeface="Courier New"/>
              </a:rPr>
              <a:t>sdf['mac']</a:t>
            </a:r>
            <a:endParaRPr b="1" sz="24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rtl="0" algn="l">
              <a:spcBef>
                <a:spcPts val="0"/>
              </a:spcBef>
              <a:spcAft>
                <a:spcPts val="0"/>
              </a:spcAft>
              <a:buClr>
                <a:srgbClr val="000000"/>
              </a:buClr>
              <a:buSzPts val="1100"/>
              <a:buFont typeface="Arial"/>
              <a:buNone/>
            </a:pPr>
            <a:r>
              <a:rPr lang="en" sz="4395"/>
              <a:t>MACD with Stockstats (2/2)</a:t>
            </a:r>
            <a:endParaRPr sz="4395"/>
          </a:p>
        </p:txBody>
      </p:sp>
      <p:pic>
        <p:nvPicPr>
          <p:cNvPr id="171" name="Google Shape;171;p46"/>
          <p:cNvPicPr preferRelativeResize="0"/>
          <p:nvPr/>
        </p:nvPicPr>
        <p:blipFill>
          <a:blip r:embed="rId3">
            <a:alphaModFix/>
          </a:blip>
          <a:stretch>
            <a:fillRect/>
          </a:stretch>
        </p:blipFill>
        <p:spPr>
          <a:xfrm>
            <a:off x="1535675" y="2145900"/>
            <a:ext cx="15208699" cy="7123300"/>
          </a:xfrm>
          <a:prstGeom prst="rect">
            <a:avLst/>
          </a:prstGeom>
          <a:noFill/>
          <a:ln>
            <a:noFill/>
          </a:ln>
        </p:spPr>
      </p:pic>
      <p:grpSp>
        <p:nvGrpSpPr>
          <p:cNvPr id="172" name="Google Shape;172;p46"/>
          <p:cNvGrpSpPr/>
          <p:nvPr/>
        </p:nvGrpSpPr>
        <p:grpSpPr>
          <a:xfrm>
            <a:off x="2838200" y="2389500"/>
            <a:ext cx="11439425" cy="6879675"/>
            <a:chOff x="2838200" y="2389500"/>
            <a:chExt cx="11439425" cy="6879675"/>
          </a:xfrm>
        </p:grpSpPr>
        <p:sp>
          <p:nvSpPr>
            <p:cNvPr id="173" name="Google Shape;173;p46"/>
            <p:cNvSpPr txBox="1"/>
            <p:nvPr/>
          </p:nvSpPr>
          <p:spPr>
            <a:xfrm>
              <a:off x="11135725" y="2389500"/>
              <a:ext cx="3141900" cy="750900"/>
            </a:xfrm>
            <a:prstGeom prst="rect">
              <a:avLst/>
            </a:prstGeom>
            <a:noFill/>
            <a:ln cap="flat" cmpd="sng" w="762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rPr>
                <a:t>Price candles</a:t>
              </a:r>
              <a:endParaRPr b="1" sz="3000">
                <a:solidFill>
                  <a:srgbClr val="999999"/>
                </a:solidFill>
              </a:endParaRPr>
            </a:p>
          </p:txBody>
        </p:sp>
        <p:cxnSp>
          <p:nvCxnSpPr>
            <p:cNvPr id="174" name="Google Shape;174;p46"/>
            <p:cNvCxnSpPr>
              <a:endCxn id="173" idx="2"/>
            </p:cNvCxnSpPr>
            <p:nvPr/>
          </p:nvCxnSpPr>
          <p:spPr>
            <a:xfrm rot="10800000">
              <a:off x="12706675" y="3140400"/>
              <a:ext cx="968400" cy="1124400"/>
            </a:xfrm>
            <a:prstGeom prst="straightConnector1">
              <a:avLst/>
            </a:prstGeom>
            <a:noFill/>
            <a:ln cap="flat" cmpd="sng" w="38100">
              <a:solidFill>
                <a:srgbClr val="999999"/>
              </a:solidFill>
              <a:prstDash val="solid"/>
              <a:round/>
              <a:headEnd len="med" w="med" type="triangle"/>
              <a:tailEnd len="med" w="med" type="none"/>
            </a:ln>
          </p:spPr>
        </p:cxnSp>
        <p:grpSp>
          <p:nvGrpSpPr>
            <p:cNvPr id="175" name="Google Shape;175;p46"/>
            <p:cNvGrpSpPr/>
            <p:nvPr/>
          </p:nvGrpSpPr>
          <p:grpSpPr>
            <a:xfrm>
              <a:off x="2838200" y="5543775"/>
              <a:ext cx="9722925" cy="3725400"/>
              <a:chOff x="2838200" y="5543775"/>
              <a:chExt cx="9722925" cy="3725400"/>
            </a:xfrm>
          </p:grpSpPr>
          <p:sp>
            <p:nvSpPr>
              <p:cNvPr id="176" name="Google Shape;176;p46"/>
              <p:cNvSpPr txBox="1"/>
              <p:nvPr/>
            </p:nvSpPr>
            <p:spPr>
              <a:xfrm>
                <a:off x="2838200" y="5543775"/>
                <a:ext cx="2059200" cy="7509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rPr>
                  <a:t>MACD</a:t>
                </a:r>
                <a:endParaRPr b="1" sz="3000">
                  <a:solidFill>
                    <a:srgbClr val="9900FF"/>
                  </a:solidFill>
                </a:endParaRPr>
              </a:p>
            </p:txBody>
          </p:sp>
          <p:sp>
            <p:nvSpPr>
              <p:cNvPr id="177" name="Google Shape;177;p46"/>
              <p:cNvSpPr txBox="1"/>
              <p:nvPr/>
            </p:nvSpPr>
            <p:spPr>
              <a:xfrm>
                <a:off x="6342200" y="5543775"/>
                <a:ext cx="2881800" cy="750900"/>
              </a:xfrm>
              <a:prstGeom prst="rect">
                <a:avLst/>
              </a:prstGeom>
              <a:noFill/>
              <a:ln cap="flat" cmpd="sng" w="76200">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34F5C"/>
                    </a:solidFill>
                  </a:rPr>
                  <a:t>MACD signal</a:t>
                </a:r>
                <a:endParaRPr b="1" sz="3000">
                  <a:solidFill>
                    <a:srgbClr val="134F5C"/>
                  </a:solidFill>
                </a:endParaRPr>
              </a:p>
            </p:txBody>
          </p:sp>
          <p:sp>
            <p:nvSpPr>
              <p:cNvPr id="178" name="Google Shape;178;p46"/>
              <p:cNvSpPr txBox="1"/>
              <p:nvPr/>
            </p:nvSpPr>
            <p:spPr>
              <a:xfrm>
                <a:off x="7157225" y="8225775"/>
                <a:ext cx="5403900" cy="10434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4A86E8"/>
                    </a:solidFill>
                  </a:rPr>
                  <a:t>MACD histogram</a:t>
                </a:r>
                <a:endParaRPr b="1" sz="3000">
                  <a:solidFill>
                    <a:srgbClr val="4A86E8"/>
                  </a:solidFill>
                </a:endParaRPr>
              </a:p>
              <a:p>
                <a:pPr indent="0" lvl="0" marL="0" rtl="0" algn="ctr">
                  <a:spcBef>
                    <a:spcPts val="0"/>
                  </a:spcBef>
                  <a:spcAft>
                    <a:spcPts val="0"/>
                  </a:spcAft>
                  <a:buNone/>
                </a:pPr>
                <a:r>
                  <a:rPr b="1" lang="en" sz="3000">
                    <a:solidFill>
                      <a:srgbClr val="4A86E8"/>
                    </a:solidFill>
                  </a:rPr>
                  <a:t>(MACD - MACD signal)</a:t>
                </a:r>
                <a:endParaRPr b="1" sz="3000">
                  <a:solidFill>
                    <a:srgbClr val="4A86E8"/>
                  </a:solidFill>
                </a:endParaRPr>
              </a:p>
            </p:txBody>
          </p:sp>
          <p:cxnSp>
            <p:nvCxnSpPr>
              <p:cNvPr id="179" name="Google Shape;179;p46"/>
              <p:cNvCxnSpPr>
                <a:endCxn id="178" idx="1"/>
              </p:cNvCxnSpPr>
              <p:nvPr/>
            </p:nvCxnSpPr>
            <p:spPr>
              <a:xfrm>
                <a:off x="5103725" y="7994775"/>
                <a:ext cx="2053500" cy="752700"/>
              </a:xfrm>
              <a:prstGeom prst="straightConnector1">
                <a:avLst/>
              </a:prstGeom>
              <a:noFill/>
              <a:ln cap="flat" cmpd="sng" w="38100">
                <a:solidFill>
                  <a:srgbClr val="4A86E8"/>
                </a:solidFill>
                <a:prstDash val="solid"/>
                <a:round/>
                <a:headEnd len="med" w="med" type="triangle"/>
                <a:tailEnd len="med" w="med" type="none"/>
              </a:ln>
            </p:spPr>
          </p:cxnSp>
          <p:cxnSp>
            <p:nvCxnSpPr>
              <p:cNvPr id="180" name="Google Shape;180;p46"/>
              <p:cNvCxnSpPr>
                <a:endCxn id="176" idx="2"/>
              </p:cNvCxnSpPr>
              <p:nvPr/>
            </p:nvCxnSpPr>
            <p:spPr>
              <a:xfrm rot="10800000">
                <a:off x="3867800" y="6294675"/>
                <a:ext cx="402000" cy="1286400"/>
              </a:xfrm>
              <a:prstGeom prst="straightConnector1">
                <a:avLst/>
              </a:prstGeom>
              <a:noFill/>
              <a:ln cap="flat" cmpd="sng" w="38100">
                <a:solidFill>
                  <a:srgbClr val="9900FF"/>
                </a:solidFill>
                <a:prstDash val="solid"/>
                <a:round/>
                <a:headEnd len="med" w="med" type="triangle"/>
                <a:tailEnd len="med" w="med" type="none"/>
              </a:ln>
            </p:spPr>
          </p:cxnSp>
          <p:cxnSp>
            <p:nvCxnSpPr>
              <p:cNvPr id="181" name="Google Shape;181;p46"/>
              <p:cNvCxnSpPr>
                <a:endCxn id="177" idx="2"/>
              </p:cNvCxnSpPr>
              <p:nvPr/>
            </p:nvCxnSpPr>
            <p:spPr>
              <a:xfrm flipH="1" rot="10800000">
                <a:off x="5215700" y="6294675"/>
                <a:ext cx="2567400" cy="1286400"/>
              </a:xfrm>
              <a:prstGeom prst="straightConnector1">
                <a:avLst/>
              </a:prstGeom>
              <a:noFill/>
              <a:ln cap="flat" cmpd="sng" w="38100">
                <a:solidFill>
                  <a:srgbClr val="134F5C"/>
                </a:solidFill>
                <a:prstDash val="solid"/>
                <a:round/>
                <a:headEnd len="med" w="med" type="triangle"/>
                <a:tailEnd len="med" w="med" type="none"/>
              </a:ln>
            </p:spPr>
          </p:cxnSp>
        </p:grpSp>
      </p:grpSp>
      <p:grpSp>
        <p:nvGrpSpPr>
          <p:cNvPr id="182" name="Google Shape;182;p46"/>
          <p:cNvGrpSpPr/>
          <p:nvPr/>
        </p:nvGrpSpPr>
        <p:grpSpPr>
          <a:xfrm>
            <a:off x="2436625" y="7048775"/>
            <a:ext cx="9939875" cy="1118575"/>
            <a:chOff x="2436625" y="7048775"/>
            <a:chExt cx="9939875" cy="1118575"/>
          </a:xfrm>
        </p:grpSpPr>
        <p:sp>
          <p:nvSpPr>
            <p:cNvPr id="183" name="Google Shape;183;p46"/>
            <p:cNvSpPr/>
            <p:nvPr/>
          </p:nvSpPr>
          <p:spPr>
            <a:xfrm>
              <a:off x="2436625" y="7048775"/>
              <a:ext cx="201600" cy="180600"/>
            </a:xfrm>
            <a:prstGeom prst="ellipse">
              <a:avLst/>
            </a:prstGeom>
            <a:solidFill>
              <a:srgbClr val="FF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6"/>
            <p:cNvSpPr/>
            <p:nvPr/>
          </p:nvSpPr>
          <p:spPr>
            <a:xfrm>
              <a:off x="12174900" y="7986750"/>
              <a:ext cx="201600" cy="180600"/>
            </a:xfrm>
            <a:prstGeom prst="ellipse">
              <a:avLst/>
            </a:prstGeom>
            <a:solidFill>
              <a:srgbClr val="00FF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7"/>
          <p:cNvSpPr txBox="1"/>
          <p:nvPr>
            <p:ph type="title"/>
          </p:nvPr>
        </p:nvSpPr>
        <p:spPr>
          <a:xfrm>
            <a:off x="980300" y="976050"/>
            <a:ext cx="149571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9600"/>
              <a:t>Code Sample:</a:t>
            </a:r>
            <a:endParaRPr sz="9600"/>
          </a:p>
          <a:p>
            <a:pPr indent="0" lvl="0" marL="0" marR="0" rtl="0" algn="l">
              <a:lnSpc>
                <a:spcPct val="100000"/>
              </a:lnSpc>
              <a:spcBef>
                <a:spcPts val="0"/>
              </a:spcBef>
              <a:spcAft>
                <a:spcPts val="0"/>
              </a:spcAft>
              <a:buClr>
                <a:schemeClr val="lt1"/>
              </a:buClr>
              <a:buFont typeface="Calibri"/>
              <a:buNone/>
            </a:pPr>
            <a:r>
              <a:rPr lang="en" sz="9600"/>
              <a:t>visualize candlesticks and MACD on crypto prices plots</a:t>
            </a:r>
            <a:endParaRPr sz="9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95" name="Google Shape;195;p48"/>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Candlesticks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MACD with Stockstats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visualize candlesticks and MACD on crypto prices plots</a:t>
            </a:r>
            <a:endParaRPr sz="3997">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9"/>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9000"/>
              <a:t>Revealing trends in crypto market</a:t>
            </a:r>
            <a:endParaRPr sz="9000"/>
          </a:p>
        </p:txBody>
      </p:sp>
      <p:sp>
        <p:nvSpPr>
          <p:cNvPr id="201" name="Google Shape;201;p49"/>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